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  <p:sldId id="263" r:id="rId4"/>
    <p:sldId id="265" r:id="rId5"/>
    <p:sldId id="266" r:id="rId6"/>
    <p:sldId id="267" r:id="rId7"/>
    <p:sldId id="262" r:id="rId8"/>
    <p:sldId id="261" r:id="rId9"/>
    <p:sldId id="264" r:id="rId10"/>
    <p:sldId id="269" r:id="rId11"/>
    <p:sldId id="271" r:id="rId12"/>
    <p:sldId id="276" r:id="rId13"/>
    <p:sldId id="270" r:id="rId14"/>
    <p:sldId id="268" r:id="rId15"/>
    <p:sldId id="272" r:id="rId16"/>
    <p:sldId id="273" r:id="rId17"/>
    <p:sldId id="274" r:id="rId18"/>
    <p:sldId id="277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4" pos="5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5A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52"/>
    <p:restoredTop sz="96405"/>
  </p:normalViewPr>
  <p:slideViewPr>
    <p:cSldViewPr snapToGrid="0" snapToObjects="1" showGuides="1">
      <p:cViewPr>
        <p:scale>
          <a:sx n="117" d="100"/>
          <a:sy n="117" d="100"/>
        </p:scale>
        <p:origin x="2624" y="1168"/>
      </p:cViewPr>
      <p:guideLst>
        <p:guide orient="horz" pos="2160"/>
        <p:guide pos="3840"/>
        <p:guide orient="horz" pos="391"/>
        <p:guide pos="5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A2A80AAE-4C8E-8F45-8A6E-09A404978F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38192"/>
          <a:stretch/>
        </p:blipFill>
        <p:spPr>
          <a:xfrm>
            <a:off x="245348" y="5845663"/>
            <a:ext cx="1472548" cy="572687"/>
          </a:xfrm>
          <a:prstGeom prst="rect">
            <a:avLst/>
          </a:prstGeom>
        </p:spPr>
      </p:pic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26BBBE81-73EC-3C4F-B23D-9954B5D37838}"/>
              </a:ext>
            </a:extLst>
          </p:cNvPr>
          <p:cNvCxnSpPr>
            <a:cxnSpLocks/>
          </p:cNvCxnSpPr>
          <p:nvPr userDrawn="1"/>
        </p:nvCxnSpPr>
        <p:spPr>
          <a:xfrm>
            <a:off x="0" y="6461089"/>
            <a:ext cx="12192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magine 8">
            <a:extLst>
              <a:ext uri="{FF2B5EF4-FFF2-40B4-BE49-F238E27FC236}">
                <a16:creationId xmlns:a16="http://schemas.microsoft.com/office/drawing/2014/main" id="{73DEE644-A394-D540-BB68-8D8C57CF6F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14894" y="6521828"/>
            <a:ext cx="1436914" cy="30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99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C5313007-8BED-0E43-AACF-B9DE0712DE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38192"/>
          <a:stretch/>
        </p:blipFill>
        <p:spPr>
          <a:xfrm>
            <a:off x="10679260" y="5845663"/>
            <a:ext cx="1472548" cy="572687"/>
          </a:xfrm>
          <a:prstGeom prst="rect">
            <a:avLst/>
          </a:prstGeom>
        </p:spPr>
      </p:pic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6230F951-4729-8640-B831-DE7CBDC3A682}"/>
              </a:ext>
            </a:extLst>
          </p:cNvPr>
          <p:cNvCxnSpPr>
            <a:cxnSpLocks/>
          </p:cNvCxnSpPr>
          <p:nvPr userDrawn="1"/>
        </p:nvCxnSpPr>
        <p:spPr>
          <a:xfrm>
            <a:off x="0" y="6461089"/>
            <a:ext cx="12192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magine 8">
            <a:extLst>
              <a:ext uri="{FF2B5EF4-FFF2-40B4-BE49-F238E27FC236}">
                <a16:creationId xmlns:a16="http://schemas.microsoft.com/office/drawing/2014/main" id="{EBE47AFA-396D-6948-8D8C-9F19FAD595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14894" y="6521828"/>
            <a:ext cx="1436914" cy="30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36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709FA51-E9CD-A44A-9341-149B91A34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38192"/>
          <a:stretch/>
        </p:blipFill>
        <p:spPr>
          <a:xfrm>
            <a:off x="10679260" y="71028"/>
            <a:ext cx="1472548" cy="572687"/>
          </a:xfrm>
          <a:prstGeom prst="rect">
            <a:avLst/>
          </a:prstGeom>
        </p:spPr>
      </p:pic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7CD5D23F-84AF-0942-AB95-A3F49286217E}"/>
              </a:ext>
            </a:extLst>
          </p:cNvPr>
          <p:cNvCxnSpPr>
            <a:cxnSpLocks/>
          </p:cNvCxnSpPr>
          <p:nvPr userDrawn="1"/>
        </p:nvCxnSpPr>
        <p:spPr>
          <a:xfrm>
            <a:off x="0" y="6461089"/>
            <a:ext cx="12192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magine 8">
            <a:extLst>
              <a:ext uri="{FF2B5EF4-FFF2-40B4-BE49-F238E27FC236}">
                <a16:creationId xmlns:a16="http://schemas.microsoft.com/office/drawing/2014/main" id="{9725E994-8FC5-0844-BE1B-B2896C3008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14894" y="6521828"/>
            <a:ext cx="1436914" cy="30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94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562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121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0599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DF50ACB-A466-4141-9EF6-CFC1BDC70A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6978"/>
          <a:stretch/>
        </p:blipFill>
        <p:spPr>
          <a:xfrm>
            <a:off x="727668" y="1889159"/>
            <a:ext cx="7079901" cy="280755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36309483-F036-9646-B252-980F9E74AA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0824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00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6309483-F036-9646-B252-980F9E74A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824" y="0"/>
            <a:ext cx="6858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E47F3CD-5CFF-424F-966F-0EFF1FF8D98D}"/>
              </a:ext>
            </a:extLst>
          </p:cNvPr>
          <p:cNvSpPr txBox="1">
            <a:spLocks/>
          </p:cNvSpPr>
          <p:nvPr/>
        </p:nvSpPr>
        <p:spPr>
          <a:xfrm>
            <a:off x="696686" y="3069771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rgbClr val="00B0F0"/>
                </a:solidFill>
                <a:latin typeface="Century Gothic" panose="020B0502020202020204" pitchFamily="34" charset="0"/>
              </a:rPr>
              <a:t>Presentazione</a:t>
            </a:r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 Market Access</a:t>
            </a:r>
          </a:p>
        </p:txBody>
      </p:sp>
    </p:spTree>
    <p:extLst>
      <p:ext uri="{BB962C8B-B14F-4D97-AF65-F5344CB8AC3E}">
        <p14:creationId xmlns:p14="http://schemas.microsoft.com/office/powerpoint/2010/main" val="1611850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E47F3CD-5CFF-424F-966F-0EFF1FF8D98D}"/>
              </a:ext>
            </a:extLst>
          </p:cNvPr>
          <p:cNvSpPr txBox="1">
            <a:spLocks/>
          </p:cNvSpPr>
          <p:nvPr/>
        </p:nvSpPr>
        <p:spPr>
          <a:xfrm>
            <a:off x="7141029" y="-859972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rgbClr val="00B0F0"/>
                </a:solidFill>
                <a:latin typeface="Century Gothic" panose="020B0502020202020204" pitchFamily="34" charset="0"/>
              </a:rPr>
              <a:t>Presentazione</a:t>
            </a:r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 Market Access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DFF97E9-309F-0444-9304-B580DF2D95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363" r="14466"/>
          <a:stretch/>
        </p:blipFill>
        <p:spPr>
          <a:xfrm>
            <a:off x="8425544" y="-942431"/>
            <a:ext cx="5856514" cy="780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50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1D43BF9-7571-0C40-9936-F8534C100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82595">
            <a:off x="1602707" y="674914"/>
            <a:ext cx="9182528" cy="550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1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B7C22B6-9C8F-134D-937C-9A0046E55C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1" r="31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2D102C8-EEC3-8E4A-B589-6E713D02C2B9}"/>
              </a:ext>
            </a:extLst>
          </p:cNvPr>
          <p:cNvSpPr txBox="1"/>
          <p:nvPr/>
        </p:nvSpPr>
        <p:spPr>
          <a:xfrm>
            <a:off x="359229" y="457427"/>
            <a:ext cx="11408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TIRI MOLTO MIRATI</a:t>
            </a:r>
          </a:p>
        </p:txBody>
      </p:sp>
    </p:spTree>
    <p:extLst>
      <p:ext uri="{BB962C8B-B14F-4D97-AF65-F5344CB8AC3E}">
        <p14:creationId xmlns:p14="http://schemas.microsoft.com/office/powerpoint/2010/main" val="1458560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E4BF258B-5C23-ED4B-BF1F-8FD30940DE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54" r="315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748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E4BF258B-5C23-ED4B-BF1F-8FD30940DE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24" r="32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0815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E4BF258B-5C23-ED4B-BF1F-8FD30940DE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97" r="32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38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E4BF258B-5C23-ED4B-BF1F-8FD30940DE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24" r="32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76CFA9-7E84-C549-BD10-ACCF6A217B50}"/>
              </a:ext>
            </a:extLst>
          </p:cNvPr>
          <p:cNvSpPr txBox="1"/>
          <p:nvPr/>
        </p:nvSpPr>
        <p:spPr>
          <a:xfrm>
            <a:off x="783772" y="2644170"/>
            <a:ext cx="114082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COME </a:t>
            </a:r>
            <a:br>
              <a:rPr lang="it-IT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it-IT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ON BOARD!</a:t>
            </a:r>
          </a:p>
        </p:txBody>
      </p:sp>
    </p:spTree>
    <p:extLst>
      <p:ext uri="{BB962C8B-B14F-4D97-AF65-F5344CB8AC3E}">
        <p14:creationId xmlns:p14="http://schemas.microsoft.com/office/powerpoint/2010/main" val="2698997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864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12EB9E7D-9D12-AD4C-82C3-7531659815C8}"/>
              </a:ext>
            </a:extLst>
          </p:cNvPr>
          <p:cNvSpPr txBox="1"/>
          <p:nvPr/>
        </p:nvSpPr>
        <p:spPr>
          <a:xfrm>
            <a:off x="685800" y="228599"/>
            <a:ext cx="9895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Agenda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FC0047-EDE8-5646-97E1-53AB8ED4348E}"/>
              </a:ext>
            </a:extLst>
          </p:cNvPr>
          <p:cNvSpPr txBox="1">
            <a:spLocks/>
          </p:cNvSpPr>
          <p:nvPr/>
        </p:nvSpPr>
        <p:spPr>
          <a:xfrm>
            <a:off x="718457" y="964210"/>
            <a:ext cx="10515600" cy="5114781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en-US" sz="2000" dirty="0">
                <a:latin typeface="Century Gothic" panose="020B0502020202020204" pitchFamily="34" charset="0"/>
              </a:rPr>
              <a:t>Apertura GM – 20/30 min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en-US" sz="2000" dirty="0">
                <a:latin typeface="Century Gothic" panose="020B0502020202020204" pitchFamily="34" charset="0"/>
              </a:rPr>
              <a:t>Medico – Marketing 85/100 min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latin typeface="Century Gothic" panose="020B0502020202020204" pitchFamily="34" charset="0"/>
              </a:rPr>
              <a:t>Marketing – 30/40 min </a:t>
            </a: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>
                <a:latin typeface="Century Gothic" panose="020B0502020202020204" pitchFamily="34" charset="0"/>
              </a:rPr>
              <a:t>Intro </a:t>
            </a:r>
            <a:r>
              <a:rPr lang="en-US" sz="1500" dirty="0" err="1">
                <a:latin typeface="Century Gothic" panose="020B0502020202020204" pitchFamily="34" charset="0"/>
              </a:rPr>
              <a:t>su</a:t>
            </a:r>
            <a:r>
              <a:rPr lang="en-US" sz="1500" dirty="0">
                <a:latin typeface="Century Gothic" panose="020B0502020202020204" pitchFamily="34" charset="0"/>
              </a:rPr>
              <a:t> dove </a:t>
            </a:r>
            <a:r>
              <a:rPr lang="en-US" sz="1500" dirty="0" err="1">
                <a:latin typeface="Century Gothic" panose="020B0502020202020204" pitchFamily="34" charset="0"/>
              </a:rPr>
              <a:t>eravamo</a:t>
            </a:r>
            <a:r>
              <a:rPr lang="en-US" sz="1500" dirty="0">
                <a:latin typeface="Century Gothic" panose="020B0502020202020204" pitchFamily="34" charset="0"/>
              </a:rPr>
              <a:t> </a:t>
            </a:r>
            <a:r>
              <a:rPr lang="en-US" sz="1500" dirty="0" err="1">
                <a:latin typeface="Century Gothic" panose="020B0502020202020204" pitchFamily="34" charset="0"/>
              </a:rPr>
              <a:t>rimasti</a:t>
            </a:r>
            <a:r>
              <a:rPr lang="en-US" sz="1500" dirty="0">
                <a:latin typeface="Century Gothic" panose="020B0502020202020204" pitchFamily="34" charset="0"/>
              </a:rPr>
              <a:t>, word cloud (</a:t>
            </a:r>
            <a:r>
              <a:rPr lang="en-US" sz="1500" dirty="0" err="1">
                <a:latin typeface="Century Gothic" panose="020B0502020202020204" pitchFamily="34" charset="0"/>
              </a:rPr>
              <a:t>tbd</a:t>
            </a:r>
            <a:r>
              <a:rPr lang="en-US" sz="1500" dirty="0">
                <a:latin typeface="Century Gothic" panose="020B0502020202020204" pitchFamily="34" charset="0"/>
              </a:rPr>
              <a:t>), etc. 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 parallelism con space jam. Il 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perimetro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c’è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 (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anche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 se il covid19 ci ha 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distratti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), 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i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giocatori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 pure (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grossi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che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giocano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).. Ora 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tocca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 a 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noi</a:t>
            </a:r>
            <a:r>
              <a:rPr lang="en-US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en-US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però</a:t>
            </a:r>
            <a:endParaRPr lang="en-US" sz="1500" dirty="0">
              <a:latin typeface="Century Gothic" panose="020B0502020202020204" pitchFamily="34" charset="0"/>
            </a:endParaRP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 err="1">
                <a:latin typeface="Century Gothic" panose="020B0502020202020204" pitchFamily="34" charset="0"/>
              </a:rPr>
              <a:t>Strategia</a:t>
            </a:r>
            <a:r>
              <a:rPr lang="en-US" sz="1500" dirty="0">
                <a:latin typeface="Century Gothic" panose="020B0502020202020204" pitchFamily="34" charset="0"/>
              </a:rPr>
              <a:t>, </a:t>
            </a:r>
            <a:r>
              <a:rPr lang="en-US" sz="1500" dirty="0" err="1">
                <a:latin typeface="Century Gothic" panose="020B0502020202020204" pitchFamily="34" charset="0"/>
              </a:rPr>
              <a:t>posizionamento</a:t>
            </a:r>
            <a:r>
              <a:rPr lang="en-US" sz="1500" dirty="0">
                <a:latin typeface="Century Gothic" panose="020B0502020202020204" pitchFamily="34" charset="0"/>
              </a:rPr>
              <a:t> (+ video </a:t>
            </a:r>
            <a:r>
              <a:rPr lang="en-US" sz="1500" dirty="0" err="1">
                <a:latin typeface="Century Gothic" panose="020B0502020202020204" pitchFamily="34" charset="0"/>
              </a:rPr>
              <a:t>prodotto</a:t>
            </a:r>
            <a:r>
              <a:rPr lang="en-US" sz="1500" dirty="0">
                <a:latin typeface="Century Gothic" panose="020B0502020202020204" pitchFamily="34" charset="0"/>
              </a:rPr>
              <a:t> </a:t>
            </a:r>
            <a:r>
              <a:rPr lang="en-US" sz="1500" dirty="0" err="1">
                <a:latin typeface="Century Gothic" panose="020B0502020202020204" pitchFamily="34" charset="0"/>
              </a:rPr>
              <a:t>emozionale</a:t>
            </a:r>
            <a:r>
              <a:rPr lang="en-US" sz="1500" dirty="0">
                <a:latin typeface="Century Gothic" panose="020B0502020202020204" pitchFamily="34" charset="0"/>
              </a:rPr>
              <a:t>)</a:t>
            </a: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 err="1">
                <a:latin typeface="Century Gothic" panose="020B0502020202020204" pitchFamily="34" charset="0"/>
              </a:rPr>
              <a:t>Intervento</a:t>
            </a:r>
            <a:r>
              <a:rPr lang="en-US" sz="1500" dirty="0">
                <a:latin typeface="Century Gothic" panose="020B0502020202020204" pitchFamily="34" charset="0"/>
              </a:rPr>
              <a:t> Public Affairs </a:t>
            </a:r>
            <a:r>
              <a:rPr lang="en-US" sz="1500" dirty="0" err="1">
                <a:latin typeface="Century Gothic" panose="020B0502020202020204" pitchFamily="34" charset="0"/>
              </a:rPr>
              <a:t>su</a:t>
            </a:r>
            <a:r>
              <a:rPr lang="en-US" sz="1500" dirty="0">
                <a:latin typeface="Century Gothic" panose="020B0502020202020204" pitchFamily="34" charset="0"/>
              </a:rPr>
              <a:t> </a:t>
            </a:r>
            <a:r>
              <a:rPr lang="en-US" sz="1500" dirty="0" err="1">
                <a:latin typeface="Century Gothic" panose="020B0502020202020204" pitchFamily="34" charset="0"/>
              </a:rPr>
              <a:t>collaborazione</a:t>
            </a:r>
            <a:r>
              <a:rPr lang="en-US" sz="1500" dirty="0">
                <a:latin typeface="Century Gothic" panose="020B0502020202020204" pitchFamily="34" charset="0"/>
              </a:rPr>
              <a:t> PAG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latin typeface="Century Gothic" panose="020B0502020202020204" pitchFamily="34" charset="0"/>
              </a:rPr>
              <a:t>Market access – 15/20 min</a:t>
            </a: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 err="1">
                <a:latin typeface="Century Gothic" panose="020B0502020202020204" pitchFamily="34" charset="0"/>
              </a:rPr>
              <a:t>Presentazione</a:t>
            </a:r>
            <a:r>
              <a:rPr lang="en-US" sz="1500" dirty="0">
                <a:latin typeface="Century Gothic" panose="020B0502020202020204" pitchFamily="34" charset="0"/>
              </a:rPr>
              <a:t> </a:t>
            </a:r>
            <a:r>
              <a:rPr lang="en-US" sz="1500" dirty="0" err="1">
                <a:latin typeface="Century Gothic" panose="020B0502020202020204" pitchFamily="34" charset="0"/>
              </a:rPr>
              <a:t>dell’HTA</a:t>
            </a:r>
            <a:r>
              <a:rPr lang="en-US" sz="1500" dirty="0">
                <a:latin typeface="Century Gothic" panose="020B0502020202020204" pitchFamily="34" charset="0"/>
              </a:rPr>
              <a:t> a </a:t>
            </a:r>
            <a:r>
              <a:rPr lang="en-US" sz="1500" dirty="0" err="1">
                <a:latin typeface="Century Gothic" panose="020B0502020202020204" pitchFamily="34" charset="0"/>
              </a:rPr>
              <a:t>tre</a:t>
            </a:r>
            <a:r>
              <a:rPr lang="en-US" sz="1500" dirty="0">
                <a:latin typeface="Century Gothic" panose="020B0502020202020204" pitchFamily="34" charset="0"/>
              </a:rPr>
              <a:t> </a:t>
            </a:r>
            <a:r>
              <a:rPr lang="en-US" sz="1500" dirty="0" err="1">
                <a:latin typeface="Century Gothic" panose="020B0502020202020204" pitchFamily="34" charset="0"/>
              </a:rPr>
              <a:t>voci</a:t>
            </a:r>
            <a:r>
              <a:rPr lang="en-US" sz="1500" dirty="0">
                <a:latin typeface="Century Gothic" panose="020B0502020202020204" pitchFamily="34" charset="0"/>
              </a:rPr>
              <a:t> (Barbara, Alessandro, Sarah)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latin typeface="Century Gothic" panose="020B0502020202020204" pitchFamily="34" charset="0"/>
              </a:rPr>
              <a:t>Medical – 40 min	</a:t>
            </a: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>
                <a:latin typeface="Century Gothic" panose="020B0502020202020204" pitchFamily="34" charset="0"/>
              </a:rPr>
              <a:t>Focus </a:t>
            </a:r>
            <a:r>
              <a:rPr lang="en-US" sz="1500" dirty="0" err="1">
                <a:latin typeface="Century Gothic" panose="020B0502020202020204" pitchFamily="34" charset="0"/>
              </a:rPr>
              <a:t>prodotto</a:t>
            </a:r>
            <a:r>
              <a:rPr lang="en-US" sz="1500" dirty="0">
                <a:latin typeface="Century Gothic" panose="020B0502020202020204" pitchFamily="34" charset="0"/>
              </a:rPr>
              <a:t> + </a:t>
            </a:r>
            <a:r>
              <a:rPr lang="en-US" sz="1500" dirty="0" err="1">
                <a:latin typeface="Century Gothic" panose="020B0502020202020204" pitchFamily="34" charset="0"/>
              </a:rPr>
              <a:t>confronto</a:t>
            </a:r>
            <a:r>
              <a:rPr lang="en-US" sz="1500" dirty="0">
                <a:latin typeface="Century Gothic" panose="020B0502020202020204" pitchFamily="34" charset="0"/>
              </a:rPr>
              <a:t> con competition (+ survey pool)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latin typeface="Century Gothic" panose="020B0502020202020204" pitchFamily="34" charset="0"/>
              </a:rPr>
              <a:t>Marketing </a:t>
            </a:r>
          </a:p>
          <a:p>
            <a:pPr lvl="2">
              <a:lnSpc>
                <a:spcPct val="110000"/>
              </a:lnSpc>
              <a:buBlip>
                <a:blip r:embed="rId2"/>
              </a:buBlip>
            </a:pPr>
            <a:r>
              <a:rPr lang="en-US" sz="1500" dirty="0" err="1">
                <a:latin typeface="Century Gothic" panose="020B0502020202020204" pitchFamily="34" charset="0"/>
              </a:rPr>
              <a:t>Materiali</a:t>
            </a:r>
            <a:r>
              <a:rPr lang="en-US" sz="1500" dirty="0">
                <a:latin typeface="Century Gothic" panose="020B0502020202020204" pitchFamily="34" charset="0"/>
              </a:rPr>
              <a:t> + campagna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en-US" sz="2000" dirty="0" err="1">
                <a:latin typeface="Century Gothic" panose="020B0502020202020204" pitchFamily="34" charset="0"/>
              </a:rPr>
              <a:t>Operatività</a:t>
            </a:r>
            <a:r>
              <a:rPr lang="en-US" sz="2000" dirty="0">
                <a:latin typeface="Century Gothic" panose="020B0502020202020204" pitchFamily="34" charset="0"/>
              </a:rPr>
              <a:t> - 45/60 min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latin typeface="Century Gothic" panose="020B0502020202020204" pitchFamily="34" charset="0"/>
              </a:rPr>
              <a:t>Commerciale/tender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latin typeface="Century Gothic" panose="020B0502020202020204" pitchFamily="34" charset="0"/>
              </a:rPr>
              <a:t>MSL</a:t>
            </a:r>
          </a:p>
          <a:p>
            <a:pPr lvl="1">
              <a:lnSpc>
                <a:spcPct val="110000"/>
              </a:lnSpc>
              <a:buBlip>
                <a:blip r:embed="rId2"/>
              </a:buBlip>
            </a:pPr>
            <a:r>
              <a:rPr lang="en-US" sz="1600" dirty="0">
                <a:latin typeface="Century Gothic" panose="020B0502020202020204" pitchFamily="34" charset="0"/>
              </a:rPr>
              <a:t>Public Affairs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en-US" sz="2000" dirty="0" err="1">
                <a:latin typeface="Century Gothic" panose="020B0502020202020204" pitchFamily="34" charset="0"/>
              </a:rPr>
              <a:t>Chiusura</a:t>
            </a:r>
            <a:r>
              <a:rPr lang="en-US" sz="2000" dirty="0">
                <a:latin typeface="Century Gothic" panose="020B0502020202020204" pitchFamily="34" charset="0"/>
              </a:rPr>
              <a:t> </a:t>
            </a:r>
            <a:r>
              <a:rPr lang="en-US" sz="2000" dirty="0" err="1">
                <a:latin typeface="Century Gothic" panose="020B0502020202020204" pitchFamily="34" charset="0"/>
              </a:rPr>
              <a:t>emozionale</a:t>
            </a:r>
            <a:r>
              <a:rPr lang="en-US" sz="2000" dirty="0">
                <a:latin typeface="Century Gothic" panose="020B0502020202020204" pitchFamily="34" charset="0"/>
              </a:rPr>
              <a:t> (</a:t>
            </a:r>
            <a:r>
              <a:rPr lang="en-US" sz="2000" dirty="0" err="1">
                <a:latin typeface="Century Gothic" panose="020B0502020202020204" pitchFamily="34" charset="0"/>
              </a:rPr>
              <a:t>testimonianza</a:t>
            </a:r>
            <a:r>
              <a:rPr lang="en-US" sz="2000" dirty="0">
                <a:latin typeface="Century Gothic" panose="020B0502020202020204" pitchFamily="34" charset="0"/>
              </a:rPr>
              <a:t> o video) – 10 min</a:t>
            </a:r>
          </a:p>
        </p:txBody>
      </p:sp>
    </p:spTree>
    <p:extLst>
      <p:ext uri="{BB962C8B-B14F-4D97-AF65-F5344CB8AC3E}">
        <p14:creationId xmlns:p14="http://schemas.microsoft.com/office/powerpoint/2010/main" val="4046393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4D4CEF0-02A6-5347-9560-4738746E71EF}"/>
              </a:ext>
            </a:extLst>
          </p:cNvPr>
          <p:cNvSpPr txBox="1">
            <a:spLocks/>
          </p:cNvSpPr>
          <p:nvPr/>
        </p:nvSpPr>
        <p:spPr>
          <a:xfrm>
            <a:off x="707572" y="272142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Intro </a:t>
            </a:r>
            <a:r>
              <a:rPr lang="en-US" sz="2800" b="1" dirty="0" err="1">
                <a:solidFill>
                  <a:srgbClr val="00B0F0"/>
                </a:solidFill>
                <a:latin typeface="Century Gothic" panose="020B0502020202020204" pitchFamily="34" charset="0"/>
              </a:rPr>
              <a:t>parte</a:t>
            </a:r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 marketing, dopo intro GM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8180F01-1077-C24C-BC19-796E7AC8BA93}"/>
              </a:ext>
            </a:extLst>
          </p:cNvPr>
          <p:cNvSpPr txBox="1">
            <a:spLocks/>
          </p:cNvSpPr>
          <p:nvPr/>
        </p:nvSpPr>
        <p:spPr>
          <a:xfrm>
            <a:off x="704401" y="1390618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it-IT" sz="2400" dirty="0">
                <a:latin typeface="Century Gothic" panose="020B0502020202020204" pitchFamily="34" charset="0"/>
              </a:rPr>
              <a:t>Iniziare sia con:</a:t>
            </a:r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it-IT" sz="2400" dirty="0">
                <a:latin typeface="Century Gothic" panose="020B0502020202020204" pitchFamily="34" charset="0"/>
              </a:rPr>
              <a:t>Una domanda 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dirty="0">
                <a:latin typeface="Century Gothic" panose="020B0502020202020204" pitchFamily="34" charset="0"/>
              </a:rPr>
              <a:t>Word </a:t>
            </a:r>
            <a:r>
              <a:rPr lang="it-IT" dirty="0" err="1">
                <a:latin typeface="Century Gothic" panose="020B0502020202020204" pitchFamily="34" charset="0"/>
              </a:rPr>
              <a:t>cloud</a:t>
            </a:r>
            <a:r>
              <a:rPr lang="it-IT" dirty="0">
                <a:latin typeface="Century Gothic" panose="020B0502020202020204" pitchFamily="34" charset="0"/>
              </a:rPr>
              <a:t> =&gt; a che cosa vi fa pensare la meningite da meningococco? (bambini? Spiegare che non è il caso)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dirty="0">
                <a:latin typeface="Century Gothic" panose="020B0502020202020204" pitchFamily="34" charset="0"/>
              </a:rPr>
              <a:t>dove eravamo rimasti (con articoli giornali)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endParaRPr lang="it-IT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endParaRPr lang="it-IT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dirty="0">
                <a:latin typeface="Century Gothic" panose="020B0502020202020204" pitchFamily="34" charset="0"/>
              </a:rPr>
              <a:t>Commento di Massi: devo capire dove far vedere video motivazionale di </a:t>
            </a:r>
            <a:r>
              <a:rPr lang="it-IT" dirty="0" err="1">
                <a:latin typeface="Century Gothic" panose="020B0502020202020204" pitchFamily="34" charset="0"/>
              </a:rPr>
              <a:t>space</a:t>
            </a:r>
            <a:r>
              <a:rPr lang="it-IT" dirty="0">
                <a:latin typeface="Century Gothic" panose="020B0502020202020204" pitchFamily="34" charset="0"/>
              </a:rPr>
              <a:t> jam. Se all’inizio o se prima di parlare di MQF. Probabilmente prima di presentare MQF</a:t>
            </a:r>
          </a:p>
        </p:txBody>
      </p:sp>
    </p:spTree>
    <p:extLst>
      <p:ext uri="{BB962C8B-B14F-4D97-AF65-F5344CB8AC3E}">
        <p14:creationId xmlns:p14="http://schemas.microsoft.com/office/powerpoint/2010/main" val="1515383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4D4CEF0-02A6-5347-9560-4738746E71EF}"/>
              </a:ext>
            </a:extLst>
          </p:cNvPr>
          <p:cNvSpPr txBox="1">
            <a:spLocks/>
          </p:cNvSpPr>
          <p:nvPr/>
        </p:nvSpPr>
        <p:spPr>
          <a:xfrm>
            <a:off x="707572" y="272142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La </a:t>
            </a:r>
            <a:r>
              <a:rPr lang="en-US" sz="2800" b="1" dirty="0" err="1">
                <a:solidFill>
                  <a:srgbClr val="00B0F0"/>
                </a:solidFill>
                <a:latin typeface="Century Gothic" panose="020B0502020202020204" pitchFamily="34" charset="0"/>
              </a:rPr>
              <a:t>meningite</a:t>
            </a:r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 in Italia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27B4710-4385-A940-B042-AB87B5A6CC34}"/>
              </a:ext>
            </a:extLst>
          </p:cNvPr>
          <p:cNvSpPr txBox="1">
            <a:spLocks/>
          </p:cNvSpPr>
          <p:nvPr/>
        </p:nvSpPr>
        <p:spPr>
          <a:xfrm>
            <a:off x="685800" y="1253331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it-IT" sz="2400" dirty="0">
                <a:latin typeface="Century Gothic" panose="020B0502020202020204" pitchFamily="34" charset="0"/>
              </a:rPr>
              <a:t>Varie epidemie negli ultimi anni (Toscana, Bergamo)	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dirty="0">
                <a:latin typeface="Century Gothic" panose="020B0502020202020204" pitchFamily="34" charset="0"/>
              </a:rPr>
              <a:t>Importanza nei media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dirty="0">
                <a:latin typeface="Century Gothic" panose="020B0502020202020204" pitchFamily="34" charset="0"/>
              </a:rPr>
              <a:t>Dati </a:t>
            </a:r>
            <a:r>
              <a:rPr lang="it-IT" dirty="0" err="1">
                <a:latin typeface="Century Gothic" panose="020B0502020202020204" pitchFamily="34" charset="0"/>
              </a:rPr>
              <a:t>epi</a:t>
            </a:r>
            <a:r>
              <a:rPr lang="it-IT" dirty="0">
                <a:latin typeface="Century Gothic" panose="020B0502020202020204" pitchFamily="34" charset="0"/>
              </a:rPr>
              <a:t> in Italia</a:t>
            </a: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dirty="0">
                <a:latin typeface="Century Gothic" panose="020B0502020202020204" pitchFamily="34" charset="0"/>
              </a:rPr>
              <a:t>Il percepito diverso dalla realtà: da solo </a:t>
            </a:r>
            <a:r>
              <a:rPr lang="it-IT" dirty="0" err="1">
                <a:latin typeface="Century Gothic" panose="020B0502020202020204" pitchFamily="34" charset="0"/>
              </a:rPr>
              <a:t>MenB</a:t>
            </a:r>
            <a:r>
              <a:rPr lang="it-IT" dirty="0">
                <a:latin typeface="Century Gothic" panose="020B0502020202020204" pitchFamily="34" charset="0"/>
              </a:rPr>
              <a:t> a </a:t>
            </a:r>
            <a:r>
              <a:rPr lang="it-IT" dirty="0" err="1">
                <a:latin typeface="Century Gothic" panose="020B0502020202020204" pitchFamily="34" charset="0"/>
              </a:rPr>
              <a:t>MenACWY</a:t>
            </a:r>
            <a:endParaRPr lang="it-IT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Blip>
                <a:blip r:embed="rId2"/>
              </a:buBlip>
            </a:pPr>
            <a:r>
              <a:rPr lang="it-IT" dirty="0">
                <a:latin typeface="Century Gothic" panose="020B0502020202020204" pitchFamily="34" charset="0"/>
              </a:rPr>
              <a:t>VCR Italia ACWY (back-up VCR </a:t>
            </a:r>
            <a:r>
              <a:rPr lang="it-IT" dirty="0" err="1">
                <a:latin typeface="Century Gothic" panose="020B0502020202020204" pitchFamily="34" charset="0"/>
              </a:rPr>
              <a:t>MenB</a:t>
            </a:r>
            <a:r>
              <a:rPr lang="it-IT" dirty="0">
                <a:latin typeface="Century Gothic" panose="020B0502020202020204" pitchFamily="34" charset="0"/>
              </a:rPr>
              <a:t>)</a:t>
            </a:r>
            <a:endParaRPr lang="it-IT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258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E4BF258B-5C23-ED4B-BF1F-8FD30940DE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0" b="1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4D4CEF0-02A6-5347-9560-4738746E71EF}"/>
              </a:ext>
            </a:extLst>
          </p:cNvPr>
          <p:cNvSpPr txBox="1">
            <a:spLocks/>
          </p:cNvSpPr>
          <p:nvPr/>
        </p:nvSpPr>
        <p:spPr>
          <a:xfrm>
            <a:off x="707572" y="272142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Contesto</a:t>
            </a:r>
            <a:r>
              <a:rPr lang="en-US" sz="2800" b="1" dirty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 del </a:t>
            </a:r>
            <a:r>
              <a:rPr lang="en-US" sz="2800" b="1" dirty="0" err="1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mercato</a:t>
            </a:r>
            <a:r>
              <a:rPr lang="en-US" sz="2800" b="1" dirty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italiano</a:t>
            </a:r>
            <a:endParaRPr lang="en-US" sz="2800" b="1" dirty="0">
              <a:solidFill>
                <a:srgbClr val="92D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8843D6A-829F-C149-8EEE-1AD81B96819B}"/>
              </a:ext>
            </a:extLst>
          </p:cNvPr>
          <p:cNvSpPr txBox="1">
            <a:spLocks/>
          </p:cNvSpPr>
          <p:nvPr/>
        </p:nvSpPr>
        <p:spPr>
          <a:xfrm>
            <a:off x="718458" y="1023484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r>
              <a:rPr lang="it-IT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Mercato maturo: </a:t>
            </a:r>
          </a:p>
          <a:p>
            <a:pPr lvl="1">
              <a:buBlip>
                <a:blip r:embed="rId3"/>
              </a:buBlip>
            </a:pP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I nostri competitors: </a:t>
            </a:r>
            <a:b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</a:b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	</a:t>
            </a:r>
            <a:r>
              <a:rPr lang="it-IT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Nimenrix</a:t>
            </a: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it-IT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(Pfizer) </a:t>
            </a: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&amp; </a:t>
            </a:r>
            <a:r>
              <a:rPr lang="it-IT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Menveo</a:t>
            </a: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it-IT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(GSK) </a:t>
            </a:r>
          </a:p>
          <a:p>
            <a:pPr lvl="1">
              <a:buBlip>
                <a:blip r:embed="rId3"/>
              </a:buBlip>
            </a:pPr>
            <a:r>
              <a:rPr lang="it-IT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Dimensione di mercato</a:t>
            </a:r>
            <a:endParaRPr lang="it-IT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  <a:p>
            <a:pPr lvl="5">
              <a:buFontTx/>
              <a:buChar char="-"/>
            </a:pPr>
            <a:endParaRPr lang="it-IT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147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6309483-F036-9646-B252-980F9E74A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824" y="0"/>
            <a:ext cx="6858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C3FB84F-2E2A-8444-BAAB-694224B29B99}"/>
              </a:ext>
            </a:extLst>
          </p:cNvPr>
          <p:cNvSpPr txBox="1">
            <a:spLocks/>
          </p:cNvSpPr>
          <p:nvPr/>
        </p:nvSpPr>
        <p:spPr>
          <a:xfrm>
            <a:off x="696686" y="3069771"/>
            <a:ext cx="10515600" cy="1325563"/>
          </a:xfrm>
          <a:prstGeom prst="rect">
            <a:avLst/>
          </a:prstGeom>
        </p:spPr>
        <p:txBody>
          <a:bodyPr vert="horz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53088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EE9C250-93AC-5948-929C-B1332A5099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30" r="33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9DD91BB-EC0E-904D-9D7D-68421B7FF6B3}"/>
              </a:ext>
            </a:extLst>
          </p:cNvPr>
          <p:cNvSpPr txBox="1"/>
          <p:nvPr/>
        </p:nvSpPr>
        <p:spPr>
          <a:xfrm>
            <a:off x="359229" y="4419827"/>
            <a:ext cx="114082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SCENDIAMO IN CAMPO </a:t>
            </a:r>
          </a:p>
          <a:p>
            <a:pPr algn="ctr"/>
            <a:endParaRPr lang="it-IT" sz="4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27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EE9C250-93AC-5948-929C-B1332A5099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0" r="32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AB1F352-3333-B74F-99AD-AC8FF8A2F6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978"/>
          <a:stretch/>
        </p:blipFill>
        <p:spPr>
          <a:xfrm>
            <a:off x="770617" y="1143000"/>
            <a:ext cx="2483116" cy="9846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B3E6388-6030-964A-998F-BAD5D4409790}"/>
              </a:ext>
            </a:extLst>
          </p:cNvPr>
          <p:cNvSpPr txBox="1">
            <a:spLocks/>
          </p:cNvSpPr>
          <p:nvPr/>
        </p:nvSpPr>
        <p:spPr>
          <a:xfrm>
            <a:off x="685800" y="2318884"/>
            <a:ext cx="3298371" cy="4351338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Esempio </a:t>
            </a:r>
            <a:b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di caratteristiche: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Vaccino indicato per l'uso in individui di 12 mesi di età e oltre 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Può essere somministrato con altri vaccini di routine </a:t>
            </a:r>
            <a:r>
              <a:rPr lang="it-IT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per i bambini e adolescenti</a:t>
            </a:r>
          </a:p>
          <a:p>
            <a:pPr>
              <a:lnSpc>
                <a:spcPct val="120000"/>
              </a:lnSpc>
            </a:pPr>
            <a:r>
              <a:rPr lang="it-IT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Unico vaccino </a:t>
            </a: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contro </a:t>
            </a:r>
            <a:b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la malattia da meningococco disponibile completamente liquido e </a:t>
            </a:r>
            <a:r>
              <a:rPr lang="it-IT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pronto all'uso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41203B0-23BD-194C-A906-28AD83492F85}"/>
              </a:ext>
            </a:extLst>
          </p:cNvPr>
          <p:cNvSpPr txBox="1">
            <a:spLocks/>
          </p:cNvSpPr>
          <p:nvPr/>
        </p:nvSpPr>
        <p:spPr>
          <a:xfrm>
            <a:off x="8327572" y="620713"/>
            <a:ext cx="3298371" cy="4351338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Esempio </a:t>
            </a:r>
            <a:b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di caratteristiche: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Vaccino indicato per l'uso in individui di 12 mesi di età e oltre 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Può essere somministrato con altri vaccini di routine </a:t>
            </a:r>
            <a:r>
              <a:rPr lang="it-IT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per i bambini e adolescenti</a:t>
            </a:r>
          </a:p>
          <a:p>
            <a:pPr>
              <a:lnSpc>
                <a:spcPct val="120000"/>
              </a:lnSpc>
            </a:pPr>
            <a:r>
              <a:rPr lang="it-IT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Unico vaccino </a:t>
            </a: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contro </a:t>
            </a:r>
            <a:b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it-IT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la malattia da meningococco disponibile completamente liquido e </a:t>
            </a:r>
            <a:r>
              <a:rPr lang="it-IT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pronto all'uso </a:t>
            </a:r>
          </a:p>
        </p:txBody>
      </p:sp>
    </p:spTree>
    <p:extLst>
      <p:ext uri="{BB962C8B-B14F-4D97-AF65-F5344CB8AC3E}">
        <p14:creationId xmlns:p14="http://schemas.microsoft.com/office/powerpoint/2010/main" val="3009942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12EB9E7D-9D12-AD4C-82C3-7531659815C8}"/>
              </a:ext>
            </a:extLst>
          </p:cNvPr>
          <p:cNvSpPr txBox="1"/>
          <p:nvPr/>
        </p:nvSpPr>
        <p:spPr>
          <a:xfrm>
            <a:off x="685801" y="228599"/>
            <a:ext cx="9895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00B0F0"/>
                </a:solidFill>
                <a:latin typeface="Century Gothic" panose="020B0502020202020204" pitchFamily="34" charset="0"/>
              </a:rPr>
              <a:t>La strategia di Gioco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F41BADB-2EE0-5242-9542-2D5012E00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12192000" cy="389183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FC9E32-FE71-9046-AB3E-FB9342FDE026}"/>
              </a:ext>
            </a:extLst>
          </p:cNvPr>
          <p:cNvSpPr txBox="1">
            <a:spLocks/>
          </p:cNvSpPr>
          <p:nvPr/>
        </p:nvSpPr>
        <p:spPr>
          <a:xfrm>
            <a:off x="718457" y="965653"/>
            <a:ext cx="5246914" cy="29858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r>
              <a:rPr lang="it-IT" sz="1600" dirty="0">
                <a:latin typeface="Century Gothic" panose="020B0502020202020204" pitchFamily="34" charset="0"/>
              </a:rPr>
              <a:t>Approccio lungo tutto l’arco della vita (aumento VCR  + </a:t>
            </a:r>
            <a:r>
              <a:rPr lang="it-IT" sz="1600" dirty="0" err="1">
                <a:latin typeface="Century Gothic" panose="020B0502020202020204" pitchFamily="34" charset="0"/>
              </a:rPr>
              <a:t>multicoorte</a:t>
            </a:r>
            <a:r>
              <a:rPr lang="it-IT" sz="1600" dirty="0">
                <a:latin typeface="Century Gothic" panose="020B0502020202020204" pitchFamily="34" charset="0"/>
              </a:rPr>
              <a:t> + catch-</a:t>
            </a:r>
            <a:r>
              <a:rPr lang="it-IT" sz="1600" dirty="0" err="1">
                <a:latin typeface="Century Gothic" panose="020B0502020202020204" pitchFamily="34" charset="0"/>
              </a:rPr>
              <a:t>ups</a:t>
            </a:r>
            <a:r>
              <a:rPr lang="it-IT" sz="1600" dirty="0">
                <a:latin typeface="Century Gothic" panose="020B0502020202020204" pitchFamily="34" charset="0"/>
              </a:rPr>
              <a:t>)</a:t>
            </a:r>
          </a:p>
          <a:p>
            <a:pPr lvl="1">
              <a:buBlip>
                <a:blip r:embed="rId3"/>
              </a:buBlip>
            </a:pPr>
            <a:r>
              <a:rPr lang="it-IT" sz="1600" dirty="0">
                <a:latin typeface="Century Gothic" panose="020B0502020202020204" pitchFamily="34" charset="0"/>
              </a:rPr>
              <a:t>Riconoscimento da parte degli </a:t>
            </a:r>
            <a:r>
              <a:rPr lang="it-IT" sz="1600" dirty="0" err="1">
                <a:latin typeface="Century Gothic" panose="020B0502020202020204" pitchFamily="34" charset="0"/>
              </a:rPr>
              <a:t>stakeholders</a:t>
            </a:r>
            <a:r>
              <a:rPr lang="it-IT" sz="1600" dirty="0">
                <a:latin typeface="Century Gothic" panose="020B0502020202020204" pitchFamily="34" charset="0"/>
              </a:rPr>
              <a:t> per quanto riguarda il bisogno di un protezione lungo tutto l’arco della vita contro </a:t>
            </a:r>
            <a:r>
              <a:rPr lang="it-IT" sz="1600" dirty="0" err="1">
                <a:latin typeface="Century Gothic" panose="020B0502020202020204" pitchFamily="34" charset="0"/>
              </a:rPr>
              <a:t>MenACWY</a:t>
            </a:r>
            <a:endParaRPr lang="it-IT" sz="1600" dirty="0">
              <a:latin typeface="Century Gothic" panose="020B0502020202020204" pitchFamily="34" charset="0"/>
            </a:endParaRPr>
          </a:p>
          <a:p>
            <a:pPr lvl="1">
              <a:buBlip>
                <a:blip r:embed="rId3"/>
              </a:buBlip>
            </a:pPr>
            <a:endParaRPr lang="it-IT" sz="1600" dirty="0">
              <a:latin typeface="Century Gothic" panose="020B0502020202020204" pitchFamily="34" charset="0"/>
            </a:endParaRPr>
          </a:p>
          <a:p>
            <a:pPr>
              <a:buBlip>
                <a:blip r:embed="rId3"/>
              </a:buBlip>
            </a:pPr>
            <a:r>
              <a:rPr lang="it-IT" sz="1600" dirty="0">
                <a:latin typeface="Century Gothic" panose="020B0502020202020204" pitchFamily="34" charset="0"/>
              </a:rPr>
              <a:t>Passare dal </a:t>
            </a:r>
            <a:r>
              <a:rPr lang="it-IT" sz="1600" dirty="0" err="1">
                <a:latin typeface="Century Gothic" panose="020B0502020202020204" pitchFamily="34" charset="0"/>
              </a:rPr>
              <a:t>MenC</a:t>
            </a:r>
            <a:r>
              <a:rPr lang="it-IT" sz="1600" dirty="0">
                <a:latin typeface="Century Gothic" panose="020B0502020202020204" pitchFamily="34" charset="0"/>
              </a:rPr>
              <a:t> al </a:t>
            </a:r>
            <a:r>
              <a:rPr lang="it-IT" sz="1600" dirty="0" err="1">
                <a:latin typeface="Century Gothic" panose="020B0502020202020204" pitchFamily="34" charset="0"/>
              </a:rPr>
              <a:t>MenACWY</a:t>
            </a:r>
            <a:r>
              <a:rPr lang="it-IT" sz="1600" dirty="0">
                <a:latin typeface="Century Gothic" panose="020B0502020202020204" pitchFamily="34" charset="0"/>
              </a:rPr>
              <a:t> per i bambini</a:t>
            </a:r>
          </a:p>
          <a:p>
            <a:pPr lvl="1">
              <a:buBlip>
                <a:blip r:embed="rId3"/>
              </a:buBlip>
            </a:pPr>
            <a:r>
              <a:rPr lang="it-IT" sz="1600" dirty="0">
                <a:latin typeface="Century Gothic" panose="020B0502020202020204" pitchFamily="34" charset="0"/>
              </a:rPr>
              <a:t>Raccomandazione del </a:t>
            </a:r>
            <a:r>
              <a:rPr lang="it-IT" sz="1600" dirty="0" err="1">
                <a:latin typeface="Century Gothic" panose="020B0502020202020204" pitchFamily="34" charset="0"/>
              </a:rPr>
              <a:t>MenACWY</a:t>
            </a:r>
            <a:r>
              <a:rPr lang="it-IT" sz="1600" dirty="0">
                <a:latin typeface="Century Gothic" panose="020B0502020202020204" pitchFamily="34" charset="0"/>
              </a:rPr>
              <a:t> nel nuovo NIP + riconoscimento da parte delle regioni e </a:t>
            </a:r>
            <a:r>
              <a:rPr lang="it-IT" sz="1600" dirty="0" err="1">
                <a:latin typeface="Century Gothic" panose="020B0502020202020204" pitchFamily="34" charset="0"/>
              </a:rPr>
              <a:t>stakeholders</a:t>
            </a:r>
            <a:endParaRPr lang="it-IT" sz="1600" dirty="0">
              <a:latin typeface="Century Gothic" panose="020B0502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BEF2208-9965-CF4C-A55A-51002C52CA51}"/>
              </a:ext>
            </a:extLst>
          </p:cNvPr>
          <p:cNvSpPr txBox="1">
            <a:spLocks/>
          </p:cNvSpPr>
          <p:nvPr/>
        </p:nvSpPr>
        <p:spPr>
          <a:xfrm>
            <a:off x="6096000" y="987425"/>
            <a:ext cx="524691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r>
              <a:rPr lang="it-IT" sz="1600" dirty="0">
                <a:latin typeface="Century Gothic" panose="020B0502020202020204" pitchFamily="34" charset="0"/>
              </a:rPr>
              <a:t>Aumento della nostra quota di mercato</a:t>
            </a:r>
          </a:p>
          <a:p>
            <a:pPr lvl="1">
              <a:buBlip>
                <a:blip r:embed="rId3"/>
              </a:buBlip>
            </a:pPr>
            <a:r>
              <a:rPr lang="it-IT" sz="1600" dirty="0">
                <a:latin typeface="Century Gothic" panose="020B0502020202020204" pitchFamily="34" charset="0"/>
              </a:rPr>
              <a:t>Necessità di semplificazione delle gare</a:t>
            </a:r>
          </a:p>
          <a:p>
            <a:pPr lvl="1">
              <a:buBlip>
                <a:blip r:embed="rId3"/>
              </a:buBlip>
            </a:pPr>
            <a:endParaRPr lang="it-IT" sz="1600" dirty="0">
              <a:latin typeface="Century Gothic" panose="020B0502020202020204" pitchFamily="34" charset="0"/>
            </a:endParaRPr>
          </a:p>
          <a:p>
            <a:pPr>
              <a:buBlip>
                <a:blip r:embed="rId3"/>
              </a:buBlip>
            </a:pPr>
            <a:r>
              <a:rPr lang="it-IT" sz="1600" dirty="0">
                <a:latin typeface="Century Gothic" panose="020B0502020202020204" pitchFamily="34" charset="0"/>
              </a:rPr>
              <a:t>Differenziazione del </a:t>
            </a:r>
            <a:r>
              <a:rPr lang="it-IT" sz="1600" dirty="0" err="1">
                <a:latin typeface="Century Gothic" panose="020B0502020202020204" pitchFamily="34" charset="0"/>
              </a:rPr>
              <a:t>MenQuadfi</a:t>
            </a:r>
            <a:endParaRPr lang="it-IT" sz="1600" dirty="0">
              <a:latin typeface="Century Gothic" panose="020B0502020202020204" pitchFamily="34" charset="0"/>
            </a:endParaRPr>
          </a:p>
          <a:p>
            <a:pPr lvl="1">
              <a:buBlip>
                <a:blip r:embed="rId3"/>
              </a:buBlip>
            </a:pPr>
            <a:r>
              <a:rPr lang="it-IT" sz="1600" dirty="0">
                <a:latin typeface="Century Gothic" panose="020B0502020202020204" pitchFamily="34" charset="0"/>
              </a:rPr>
              <a:t>Essere riconosciuto come la miglior scelta che ci sia sul mercato</a:t>
            </a:r>
          </a:p>
        </p:txBody>
      </p:sp>
    </p:spTree>
    <p:extLst>
      <p:ext uri="{BB962C8B-B14F-4D97-AF65-F5344CB8AC3E}">
        <p14:creationId xmlns:p14="http://schemas.microsoft.com/office/powerpoint/2010/main" val="3051631476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463</Words>
  <Application>Microsoft Macintosh PowerPoint</Application>
  <PresentationFormat>Widescreen</PresentationFormat>
  <Paragraphs>61</Paragraphs>
  <Slides>18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1" baseType="lpstr">
      <vt:lpstr>Arial</vt:lpstr>
      <vt:lpstr>Century Gothic</vt:lpstr>
      <vt:lpstr>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Microsoft Office User</cp:lastModifiedBy>
  <cp:revision>13</cp:revision>
  <dcterms:created xsi:type="dcterms:W3CDTF">2021-03-25T11:02:22Z</dcterms:created>
  <dcterms:modified xsi:type="dcterms:W3CDTF">2021-03-26T09:07:46Z</dcterms:modified>
</cp:coreProperties>
</file>